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Droid Serif Bold" charset="1" panose="02020800060500020200"/>
      <p:regular r:id="rId28"/>
    </p:embeddedFont>
    <p:embeddedFont>
      <p:font typeface="Canva Sans Bold" charset="1" panose="020B0803030501040103"/>
      <p:regular r:id="rId29"/>
    </p:embeddedFont>
    <p:embeddedFont>
      <p:font typeface="Droid Serif" charset="1" panose="02020600060500020200"/>
      <p:regular r:id="rId30"/>
    </p:embeddedFont>
    <p:embeddedFont>
      <p:font typeface="Canva Sans" charset="1" panose="020B0503030501040103"/>
      <p:regular r:id="rId31"/>
    </p:embeddedFont>
    <p:embeddedFont>
      <p:font typeface="Droid Serif Italics" charset="1" panose="02020600060500090200"/>
      <p:regular r:id="rId32"/>
    </p:embeddedFont>
    <p:embeddedFont>
      <p:font typeface="Finger Paint" charset="1" panose="020B050604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2.pn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42.png" Type="http://schemas.openxmlformats.org/officeDocument/2006/relationships/image"/><Relationship Id="rId2" Target="../media/image35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66.png" Type="http://schemas.openxmlformats.org/officeDocument/2006/relationships/image"/><Relationship Id="rId2" Target="../media/image35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69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10.jpe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2" Target="../media/image10.jpe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sv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21246" y="3990166"/>
            <a:ext cx="11259178" cy="7450167"/>
          </a:xfrm>
          <a:custGeom>
            <a:avLst/>
            <a:gdLst/>
            <a:ahLst/>
            <a:cxnLst/>
            <a:rect r="r" b="b" t="t" l="l"/>
            <a:pathLst>
              <a:path h="7450167" w="11259178">
                <a:moveTo>
                  <a:pt x="0" y="0"/>
                </a:moveTo>
                <a:lnTo>
                  <a:pt x="11259179" y="0"/>
                </a:lnTo>
                <a:lnTo>
                  <a:pt x="11259179" y="7450168"/>
                </a:lnTo>
                <a:lnTo>
                  <a:pt x="0" y="7450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6707265">
            <a:off x="-5676343" y="-2150050"/>
            <a:ext cx="11259178" cy="7450167"/>
          </a:xfrm>
          <a:custGeom>
            <a:avLst/>
            <a:gdLst/>
            <a:ahLst/>
            <a:cxnLst/>
            <a:rect r="r" b="b" t="t" l="l"/>
            <a:pathLst>
              <a:path h="7450167" w="11259178">
                <a:moveTo>
                  <a:pt x="0" y="0"/>
                </a:moveTo>
                <a:lnTo>
                  <a:pt x="11259179" y="0"/>
                </a:lnTo>
                <a:lnTo>
                  <a:pt x="11259179" y="7450167"/>
                </a:lnTo>
                <a:lnTo>
                  <a:pt x="0" y="7450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7606786" y="6172200"/>
            <a:ext cx="3141876" cy="3086100"/>
            <a:chOff x="0" y="0"/>
            <a:chExt cx="82749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490" cy="812800"/>
            </a:xfrm>
            <a:custGeom>
              <a:avLst/>
              <a:gdLst/>
              <a:ahLst/>
              <a:cxnLst/>
              <a:rect r="r" b="b" t="t" l="l"/>
              <a:pathLst>
                <a:path h="812800" w="827490">
                  <a:moveTo>
                    <a:pt x="0" y="0"/>
                  </a:moveTo>
                  <a:lnTo>
                    <a:pt x="827490" y="0"/>
                  </a:lnTo>
                  <a:lnTo>
                    <a:pt x="8274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CC0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2749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48661" y="0"/>
            <a:ext cx="3141876" cy="6172200"/>
            <a:chOff x="0" y="0"/>
            <a:chExt cx="827490" cy="1625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7490" cy="1625600"/>
            </a:xfrm>
            <a:custGeom>
              <a:avLst/>
              <a:gdLst/>
              <a:ahLst/>
              <a:cxnLst/>
              <a:rect r="r" b="b" t="t" l="l"/>
              <a:pathLst>
                <a:path h="1625600" w="827490">
                  <a:moveTo>
                    <a:pt x="0" y="0"/>
                  </a:moveTo>
                  <a:lnTo>
                    <a:pt x="827490" y="0"/>
                  </a:lnTo>
                  <a:lnTo>
                    <a:pt x="82749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E4E2DC">
                <a:alpha val="4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27490" cy="16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90537" y="0"/>
            <a:ext cx="3141876" cy="6172200"/>
            <a:chOff x="0" y="0"/>
            <a:chExt cx="827490" cy="1625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7490" cy="1625600"/>
            </a:xfrm>
            <a:custGeom>
              <a:avLst/>
              <a:gdLst/>
              <a:ahLst/>
              <a:cxnLst/>
              <a:rect r="r" b="b" t="t" l="l"/>
              <a:pathLst>
                <a:path h="1625600" w="827490">
                  <a:moveTo>
                    <a:pt x="0" y="0"/>
                  </a:moveTo>
                  <a:lnTo>
                    <a:pt x="827490" y="0"/>
                  </a:lnTo>
                  <a:lnTo>
                    <a:pt x="82749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CBD6C8">
                <a:alpha val="6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27490" cy="16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06786" y="0"/>
            <a:ext cx="3141876" cy="6172200"/>
            <a:chOff x="0" y="0"/>
            <a:chExt cx="827490" cy="1625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7490" cy="1625600"/>
            </a:xfrm>
            <a:custGeom>
              <a:avLst/>
              <a:gdLst/>
              <a:ahLst/>
              <a:cxnLst/>
              <a:rect r="r" b="b" t="t" l="l"/>
              <a:pathLst>
                <a:path h="1625600" w="827490">
                  <a:moveTo>
                    <a:pt x="0" y="0"/>
                  </a:moveTo>
                  <a:lnTo>
                    <a:pt x="827490" y="0"/>
                  </a:lnTo>
                  <a:lnTo>
                    <a:pt x="82749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F2F1EC">
                <a:alpha val="4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27490" cy="16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224950"/>
            <a:ext cx="8362647" cy="186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54"/>
              </a:lnSpc>
            </a:pPr>
            <a:r>
              <a:rPr lang="en-US" sz="11503" b="true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Go Auto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5400000">
            <a:off x="10088021" y="6136157"/>
            <a:ext cx="3086100" cy="3158186"/>
          </a:xfrm>
          <a:custGeom>
            <a:avLst/>
            <a:gdLst/>
            <a:ahLst/>
            <a:cxnLst/>
            <a:rect r="r" b="b" t="t" l="l"/>
            <a:pathLst>
              <a:path h="3158186" w="3086100">
                <a:moveTo>
                  <a:pt x="0" y="0"/>
                </a:moveTo>
                <a:lnTo>
                  <a:pt x="3086100" y="0"/>
                </a:lnTo>
                <a:lnTo>
                  <a:pt x="3086100" y="3158186"/>
                </a:lnTo>
                <a:lnTo>
                  <a:pt x="0" y="3158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208" t="0" r="-14193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748661" y="4517524"/>
            <a:ext cx="3141876" cy="4740776"/>
            <a:chOff x="0" y="0"/>
            <a:chExt cx="827490" cy="124859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7490" cy="1248599"/>
            </a:xfrm>
            <a:custGeom>
              <a:avLst/>
              <a:gdLst/>
              <a:ahLst/>
              <a:cxnLst/>
              <a:rect r="r" b="b" t="t" l="l"/>
              <a:pathLst>
                <a:path h="1248599" w="827490">
                  <a:moveTo>
                    <a:pt x="0" y="0"/>
                  </a:moveTo>
                  <a:lnTo>
                    <a:pt x="827490" y="0"/>
                  </a:lnTo>
                  <a:lnTo>
                    <a:pt x="827490" y="1248599"/>
                  </a:lnTo>
                  <a:lnTo>
                    <a:pt x="0" y="1248599"/>
                  </a:lnTo>
                  <a:close/>
                </a:path>
              </a:pathLst>
            </a:custGeom>
            <a:solidFill>
              <a:srgbClr val="0D6A9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27490" cy="1305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5400000">
            <a:off x="11947005" y="5424644"/>
            <a:ext cx="4723452" cy="2943860"/>
          </a:xfrm>
          <a:custGeom>
            <a:avLst/>
            <a:gdLst/>
            <a:ahLst/>
            <a:cxnLst/>
            <a:rect r="r" b="b" t="t" l="l"/>
            <a:pathLst>
              <a:path h="2943860" w="4723452">
                <a:moveTo>
                  <a:pt x="0" y="0"/>
                </a:moveTo>
                <a:lnTo>
                  <a:pt x="4723452" y="0"/>
                </a:lnTo>
                <a:lnTo>
                  <a:pt x="4723452" y="2943860"/>
                </a:lnTo>
                <a:lnTo>
                  <a:pt x="0" y="29438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631" t="-64801" r="-14245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086008" y="8397046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890537" y="2676930"/>
            <a:ext cx="3141876" cy="6581370"/>
            <a:chOff x="0" y="0"/>
            <a:chExt cx="827490" cy="17333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27490" cy="1733365"/>
            </a:xfrm>
            <a:custGeom>
              <a:avLst/>
              <a:gdLst/>
              <a:ahLst/>
              <a:cxnLst/>
              <a:rect r="r" b="b" t="t" l="l"/>
              <a:pathLst>
                <a:path h="1733365" w="827490">
                  <a:moveTo>
                    <a:pt x="0" y="0"/>
                  </a:moveTo>
                  <a:lnTo>
                    <a:pt x="827490" y="0"/>
                  </a:lnTo>
                  <a:lnTo>
                    <a:pt x="827490" y="1733365"/>
                  </a:lnTo>
                  <a:lnTo>
                    <a:pt x="0" y="1733365"/>
                  </a:lnTo>
                  <a:close/>
                </a:path>
              </a:pathLst>
            </a:custGeom>
            <a:solidFill>
              <a:srgbClr val="95BFB2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27490" cy="1790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3288298"/>
            <a:ext cx="115776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4646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Vehicle mileage group classification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26733" y="4652327"/>
            <a:ext cx="40021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4646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Ml Champs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43395" y="-610603"/>
            <a:ext cx="2772095" cy="1327141"/>
          </a:xfrm>
          <a:custGeom>
            <a:avLst/>
            <a:gdLst/>
            <a:ahLst/>
            <a:cxnLst/>
            <a:rect r="r" b="b" t="t" l="l"/>
            <a:pathLst>
              <a:path h="1327141" w="2772095">
                <a:moveTo>
                  <a:pt x="0" y="0"/>
                </a:moveTo>
                <a:lnTo>
                  <a:pt x="2772095" y="0"/>
                </a:lnTo>
                <a:lnTo>
                  <a:pt x="2772095" y="1327141"/>
                </a:lnTo>
                <a:lnTo>
                  <a:pt x="0" y="1327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62164" y="-751014"/>
            <a:ext cx="2459600" cy="1607963"/>
          </a:xfrm>
          <a:custGeom>
            <a:avLst/>
            <a:gdLst/>
            <a:ahLst/>
            <a:cxnLst/>
            <a:rect r="r" b="b" t="t" l="l"/>
            <a:pathLst>
              <a:path h="1607963" w="2459600">
                <a:moveTo>
                  <a:pt x="0" y="0"/>
                </a:moveTo>
                <a:lnTo>
                  <a:pt x="2459600" y="0"/>
                </a:lnTo>
                <a:lnTo>
                  <a:pt x="2459600" y="1607963"/>
                </a:lnTo>
                <a:lnTo>
                  <a:pt x="0" y="1607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754255" y="8905272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0"/>
                </a:moveTo>
                <a:lnTo>
                  <a:pt x="0" y="0"/>
                </a:lnTo>
                <a:lnTo>
                  <a:pt x="0" y="4114800"/>
                </a:lnTo>
                <a:lnTo>
                  <a:pt x="1892808" y="4114800"/>
                </a:lnTo>
                <a:lnTo>
                  <a:pt x="189280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94484" y="716538"/>
            <a:ext cx="5664816" cy="4606870"/>
          </a:xfrm>
          <a:custGeom>
            <a:avLst/>
            <a:gdLst/>
            <a:ahLst/>
            <a:cxnLst/>
            <a:rect r="r" b="b" t="t" l="l"/>
            <a:pathLst>
              <a:path h="4606870" w="5664816">
                <a:moveTo>
                  <a:pt x="0" y="0"/>
                </a:moveTo>
                <a:lnTo>
                  <a:pt x="5664816" y="0"/>
                </a:lnTo>
                <a:lnTo>
                  <a:pt x="5664816" y="4606870"/>
                </a:lnTo>
                <a:lnTo>
                  <a:pt x="0" y="46068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3077" y="2526499"/>
            <a:ext cx="5829361" cy="4725981"/>
          </a:xfrm>
          <a:custGeom>
            <a:avLst/>
            <a:gdLst/>
            <a:ahLst/>
            <a:cxnLst/>
            <a:rect r="r" b="b" t="t" l="l"/>
            <a:pathLst>
              <a:path h="4725981" w="5829361">
                <a:moveTo>
                  <a:pt x="0" y="0"/>
                </a:moveTo>
                <a:lnTo>
                  <a:pt x="5829361" y="0"/>
                </a:lnTo>
                <a:lnTo>
                  <a:pt x="5829361" y="4725981"/>
                </a:lnTo>
                <a:lnTo>
                  <a:pt x="0" y="4725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96474" y="5549431"/>
            <a:ext cx="5701693" cy="4409401"/>
          </a:xfrm>
          <a:custGeom>
            <a:avLst/>
            <a:gdLst/>
            <a:ahLst/>
            <a:cxnLst/>
            <a:rect r="r" b="b" t="t" l="l"/>
            <a:pathLst>
              <a:path h="4409401" w="5701693">
                <a:moveTo>
                  <a:pt x="0" y="0"/>
                </a:moveTo>
                <a:lnTo>
                  <a:pt x="5701694" y="0"/>
                </a:lnTo>
                <a:lnTo>
                  <a:pt x="5701694" y="4409400"/>
                </a:lnTo>
                <a:lnTo>
                  <a:pt x="0" y="4409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72" r="0" b="-37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752174"/>
            <a:ext cx="8802071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Univariate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9696" y="7516006"/>
            <a:ext cx="21413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Listing 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2505623"/>
            <a:ext cx="202287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Stock Type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8168" y="7239781"/>
            <a:ext cx="517892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Count of number of days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43395" y="-610603"/>
            <a:ext cx="2772095" cy="1327141"/>
          </a:xfrm>
          <a:custGeom>
            <a:avLst/>
            <a:gdLst/>
            <a:ahLst/>
            <a:cxnLst/>
            <a:rect r="r" b="b" t="t" l="l"/>
            <a:pathLst>
              <a:path h="1327141" w="2772095">
                <a:moveTo>
                  <a:pt x="0" y="0"/>
                </a:moveTo>
                <a:lnTo>
                  <a:pt x="2772095" y="0"/>
                </a:lnTo>
                <a:lnTo>
                  <a:pt x="2772095" y="1327141"/>
                </a:lnTo>
                <a:lnTo>
                  <a:pt x="0" y="1327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62164" y="-751014"/>
            <a:ext cx="2459600" cy="1607963"/>
          </a:xfrm>
          <a:custGeom>
            <a:avLst/>
            <a:gdLst/>
            <a:ahLst/>
            <a:cxnLst/>
            <a:rect r="r" b="b" t="t" l="l"/>
            <a:pathLst>
              <a:path h="1607963" w="2459600">
                <a:moveTo>
                  <a:pt x="0" y="0"/>
                </a:moveTo>
                <a:lnTo>
                  <a:pt x="2459600" y="0"/>
                </a:lnTo>
                <a:lnTo>
                  <a:pt x="2459600" y="1607963"/>
                </a:lnTo>
                <a:lnTo>
                  <a:pt x="0" y="1607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754255" y="8905272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0"/>
                </a:moveTo>
                <a:lnTo>
                  <a:pt x="0" y="0"/>
                </a:lnTo>
                <a:lnTo>
                  <a:pt x="0" y="4114800"/>
                </a:lnTo>
                <a:lnTo>
                  <a:pt x="1892808" y="4114800"/>
                </a:lnTo>
                <a:lnTo>
                  <a:pt x="189280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8959" y="2069129"/>
            <a:ext cx="5504777" cy="4372864"/>
          </a:xfrm>
          <a:custGeom>
            <a:avLst/>
            <a:gdLst/>
            <a:ahLst/>
            <a:cxnLst/>
            <a:rect r="r" b="b" t="t" l="l"/>
            <a:pathLst>
              <a:path h="4372864" w="5504777">
                <a:moveTo>
                  <a:pt x="0" y="0"/>
                </a:moveTo>
                <a:lnTo>
                  <a:pt x="5504777" y="0"/>
                </a:lnTo>
                <a:lnTo>
                  <a:pt x="5504777" y="4372863"/>
                </a:lnTo>
                <a:lnTo>
                  <a:pt x="0" y="43728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13656" y="568879"/>
            <a:ext cx="5440599" cy="4574621"/>
          </a:xfrm>
          <a:custGeom>
            <a:avLst/>
            <a:gdLst/>
            <a:ahLst/>
            <a:cxnLst/>
            <a:rect r="r" b="b" t="t" l="l"/>
            <a:pathLst>
              <a:path h="4574621" w="5440599">
                <a:moveTo>
                  <a:pt x="0" y="0"/>
                </a:moveTo>
                <a:lnTo>
                  <a:pt x="5440599" y="0"/>
                </a:lnTo>
                <a:lnTo>
                  <a:pt x="5440599" y="4574621"/>
                </a:lnTo>
                <a:lnTo>
                  <a:pt x="0" y="45746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52477" y="5467364"/>
            <a:ext cx="5318082" cy="4451297"/>
          </a:xfrm>
          <a:custGeom>
            <a:avLst/>
            <a:gdLst/>
            <a:ahLst/>
            <a:cxnLst/>
            <a:rect r="r" b="b" t="t" l="l"/>
            <a:pathLst>
              <a:path h="4451297" w="5318082">
                <a:moveTo>
                  <a:pt x="0" y="0"/>
                </a:moveTo>
                <a:lnTo>
                  <a:pt x="5318082" y="0"/>
                </a:lnTo>
                <a:lnTo>
                  <a:pt x="5318082" y="4451298"/>
                </a:lnTo>
                <a:lnTo>
                  <a:pt x="0" y="44512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752174"/>
            <a:ext cx="8802071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Univariate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01257" y="6567617"/>
            <a:ext cx="40601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Count by drivetrain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4501" y="2275799"/>
            <a:ext cx="38707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Count by fuel type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7145" y="6824475"/>
            <a:ext cx="497711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Top 10 count of listings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postal codes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76689" y="9722472"/>
            <a:ext cx="2742346" cy="2763069"/>
          </a:xfrm>
          <a:custGeom>
            <a:avLst/>
            <a:gdLst/>
            <a:ahLst/>
            <a:cxnLst/>
            <a:rect r="r" b="b" t="t" l="l"/>
            <a:pathLst>
              <a:path h="2763069" w="2742346">
                <a:moveTo>
                  <a:pt x="0" y="0"/>
                </a:moveTo>
                <a:lnTo>
                  <a:pt x="2742346" y="0"/>
                </a:lnTo>
                <a:lnTo>
                  <a:pt x="2742346" y="2763069"/>
                </a:lnTo>
                <a:lnTo>
                  <a:pt x="0" y="276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33830" y="-700709"/>
            <a:ext cx="2022515" cy="1782341"/>
          </a:xfrm>
          <a:custGeom>
            <a:avLst/>
            <a:gdLst/>
            <a:ahLst/>
            <a:cxnLst/>
            <a:rect r="r" b="b" t="t" l="l"/>
            <a:pathLst>
              <a:path h="1782341" w="2022515">
                <a:moveTo>
                  <a:pt x="0" y="0"/>
                </a:moveTo>
                <a:lnTo>
                  <a:pt x="2022515" y="0"/>
                </a:lnTo>
                <a:lnTo>
                  <a:pt x="2022515" y="1782341"/>
                </a:lnTo>
                <a:lnTo>
                  <a:pt x="0" y="17823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534640"/>
            <a:ext cx="8428648" cy="5713537"/>
          </a:xfrm>
          <a:custGeom>
            <a:avLst/>
            <a:gdLst/>
            <a:ahLst/>
            <a:cxnLst/>
            <a:rect r="r" b="b" t="t" l="l"/>
            <a:pathLst>
              <a:path h="5713537" w="8428648">
                <a:moveTo>
                  <a:pt x="0" y="0"/>
                </a:moveTo>
                <a:lnTo>
                  <a:pt x="8428648" y="0"/>
                </a:lnTo>
                <a:lnTo>
                  <a:pt x="8428648" y="5713537"/>
                </a:lnTo>
                <a:lnTo>
                  <a:pt x="0" y="57135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74732" y="976372"/>
            <a:ext cx="5140032" cy="4167128"/>
          </a:xfrm>
          <a:custGeom>
            <a:avLst/>
            <a:gdLst/>
            <a:ahLst/>
            <a:cxnLst/>
            <a:rect r="r" b="b" t="t" l="l"/>
            <a:pathLst>
              <a:path h="4167128" w="5140032">
                <a:moveTo>
                  <a:pt x="0" y="0"/>
                </a:moveTo>
                <a:lnTo>
                  <a:pt x="5140032" y="0"/>
                </a:lnTo>
                <a:lnTo>
                  <a:pt x="5140032" y="4167128"/>
                </a:lnTo>
                <a:lnTo>
                  <a:pt x="0" y="41671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72175" y="5484467"/>
            <a:ext cx="5211242" cy="4238005"/>
          </a:xfrm>
          <a:custGeom>
            <a:avLst/>
            <a:gdLst/>
            <a:ahLst/>
            <a:cxnLst/>
            <a:rect r="r" b="b" t="t" l="l"/>
            <a:pathLst>
              <a:path h="4238005" w="5211242">
                <a:moveTo>
                  <a:pt x="0" y="0"/>
                </a:moveTo>
                <a:lnTo>
                  <a:pt x="5211242" y="0"/>
                </a:lnTo>
                <a:lnTo>
                  <a:pt x="5211242" y="4238005"/>
                </a:lnTo>
                <a:lnTo>
                  <a:pt x="0" y="4238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3199" y="566012"/>
            <a:ext cx="87564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Listing type and Stock 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29661" y="8634730"/>
            <a:ext cx="342676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Sold &gt; Active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New ~= Old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16153488" y="2520352"/>
            <a:ext cx="24267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Listing type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9367738" y="7264936"/>
            <a:ext cx="22925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Stock Type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80489" y="8353426"/>
            <a:ext cx="3766422" cy="3083758"/>
          </a:xfrm>
          <a:custGeom>
            <a:avLst/>
            <a:gdLst/>
            <a:ahLst/>
            <a:cxnLst/>
            <a:rect r="r" b="b" t="t" l="l"/>
            <a:pathLst>
              <a:path h="3083758" w="3766422">
                <a:moveTo>
                  <a:pt x="0" y="0"/>
                </a:moveTo>
                <a:lnTo>
                  <a:pt x="3766422" y="0"/>
                </a:lnTo>
                <a:lnTo>
                  <a:pt x="3766422" y="3083758"/>
                </a:lnTo>
                <a:lnTo>
                  <a:pt x="0" y="308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34043" y="-1471412"/>
            <a:ext cx="3317558" cy="4114800"/>
          </a:xfrm>
          <a:custGeom>
            <a:avLst/>
            <a:gdLst/>
            <a:ahLst/>
            <a:cxnLst/>
            <a:rect r="r" b="b" t="t" l="l"/>
            <a:pathLst>
              <a:path h="4114800" w="3317558">
                <a:moveTo>
                  <a:pt x="0" y="0"/>
                </a:moveTo>
                <a:lnTo>
                  <a:pt x="3317558" y="0"/>
                </a:lnTo>
                <a:lnTo>
                  <a:pt x="33175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8398" y="2643388"/>
            <a:ext cx="7523482" cy="5811858"/>
          </a:xfrm>
          <a:custGeom>
            <a:avLst/>
            <a:gdLst/>
            <a:ahLst/>
            <a:cxnLst/>
            <a:rect r="r" b="b" t="t" l="l"/>
            <a:pathLst>
              <a:path h="5811858" w="7523482">
                <a:moveTo>
                  <a:pt x="0" y="0"/>
                </a:moveTo>
                <a:lnTo>
                  <a:pt x="7523481" y="0"/>
                </a:lnTo>
                <a:lnTo>
                  <a:pt x="7523481" y="5811858"/>
                </a:lnTo>
                <a:lnTo>
                  <a:pt x="0" y="58118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0424" y="1224280"/>
            <a:ext cx="5433360" cy="4141003"/>
          </a:xfrm>
          <a:custGeom>
            <a:avLst/>
            <a:gdLst/>
            <a:ahLst/>
            <a:cxnLst/>
            <a:rect r="r" b="b" t="t" l="l"/>
            <a:pathLst>
              <a:path h="4141003" w="5433360">
                <a:moveTo>
                  <a:pt x="0" y="0"/>
                </a:moveTo>
                <a:lnTo>
                  <a:pt x="5433361" y="0"/>
                </a:lnTo>
                <a:lnTo>
                  <a:pt x="5433361" y="4141003"/>
                </a:lnTo>
                <a:lnTo>
                  <a:pt x="0" y="4141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5657300"/>
            <a:ext cx="5211242" cy="4238005"/>
          </a:xfrm>
          <a:custGeom>
            <a:avLst/>
            <a:gdLst/>
            <a:ahLst/>
            <a:cxnLst/>
            <a:rect r="r" b="b" t="t" l="l"/>
            <a:pathLst>
              <a:path h="4238005" w="5211242">
                <a:moveTo>
                  <a:pt x="0" y="0"/>
                </a:moveTo>
                <a:lnTo>
                  <a:pt x="5211242" y="0"/>
                </a:lnTo>
                <a:lnTo>
                  <a:pt x="5211242" y="4238005"/>
                </a:lnTo>
                <a:lnTo>
                  <a:pt x="0" y="4238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95847" y="933450"/>
            <a:ext cx="681111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Mileage classification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95847" y="8677910"/>
            <a:ext cx="52665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 mileage -&gt; high count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98966" y="6780695"/>
            <a:ext cx="1320669" cy="1502895"/>
          </a:xfrm>
          <a:custGeom>
            <a:avLst/>
            <a:gdLst/>
            <a:ahLst/>
            <a:cxnLst/>
            <a:rect r="r" b="b" t="t" l="l"/>
            <a:pathLst>
              <a:path h="1502895" w="1320669">
                <a:moveTo>
                  <a:pt x="0" y="0"/>
                </a:moveTo>
                <a:lnTo>
                  <a:pt x="1320668" y="0"/>
                </a:lnTo>
                <a:lnTo>
                  <a:pt x="1320668" y="1502895"/>
                </a:lnTo>
                <a:lnTo>
                  <a:pt x="0" y="1502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633349" y="-180441"/>
            <a:ext cx="1662049" cy="1209141"/>
          </a:xfrm>
          <a:custGeom>
            <a:avLst/>
            <a:gdLst/>
            <a:ahLst/>
            <a:cxnLst/>
            <a:rect r="r" b="b" t="t" l="l"/>
            <a:pathLst>
              <a:path h="1209141" w="1662049">
                <a:moveTo>
                  <a:pt x="1662049" y="1209141"/>
                </a:moveTo>
                <a:lnTo>
                  <a:pt x="0" y="1209141"/>
                </a:lnTo>
                <a:lnTo>
                  <a:pt x="0" y="0"/>
                </a:lnTo>
                <a:lnTo>
                  <a:pt x="1662049" y="0"/>
                </a:lnTo>
                <a:lnTo>
                  <a:pt x="1662049" y="120914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5960" y="2120573"/>
            <a:ext cx="7562918" cy="7883229"/>
          </a:xfrm>
          <a:custGeom>
            <a:avLst/>
            <a:gdLst/>
            <a:ahLst/>
            <a:cxnLst/>
            <a:rect r="r" b="b" t="t" l="l"/>
            <a:pathLst>
              <a:path h="7883229" w="7562918">
                <a:moveTo>
                  <a:pt x="0" y="0"/>
                </a:moveTo>
                <a:lnTo>
                  <a:pt x="7562918" y="0"/>
                </a:lnTo>
                <a:lnTo>
                  <a:pt x="7562918" y="7883230"/>
                </a:lnTo>
                <a:lnTo>
                  <a:pt x="0" y="78832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39511" y="4015825"/>
            <a:ext cx="655765" cy="655765"/>
          </a:xfrm>
          <a:custGeom>
            <a:avLst/>
            <a:gdLst/>
            <a:ahLst/>
            <a:cxnLst/>
            <a:rect r="r" b="b" t="t" l="l"/>
            <a:pathLst>
              <a:path h="655765" w="655765">
                <a:moveTo>
                  <a:pt x="0" y="0"/>
                </a:moveTo>
                <a:lnTo>
                  <a:pt x="655765" y="0"/>
                </a:lnTo>
                <a:lnTo>
                  <a:pt x="655765" y="655765"/>
                </a:lnTo>
                <a:lnTo>
                  <a:pt x="0" y="655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95968" y="4011669"/>
            <a:ext cx="655765" cy="655765"/>
          </a:xfrm>
          <a:custGeom>
            <a:avLst/>
            <a:gdLst/>
            <a:ahLst/>
            <a:cxnLst/>
            <a:rect r="r" b="b" t="t" l="l"/>
            <a:pathLst>
              <a:path h="655765" w="655765">
                <a:moveTo>
                  <a:pt x="0" y="0"/>
                </a:moveTo>
                <a:lnTo>
                  <a:pt x="655765" y="0"/>
                </a:lnTo>
                <a:lnTo>
                  <a:pt x="655765" y="655765"/>
                </a:lnTo>
                <a:lnTo>
                  <a:pt x="0" y="655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20814" y="4543959"/>
            <a:ext cx="7138486" cy="5440554"/>
          </a:xfrm>
          <a:custGeom>
            <a:avLst/>
            <a:gdLst/>
            <a:ahLst/>
            <a:cxnLst/>
            <a:rect r="r" b="b" t="t" l="l"/>
            <a:pathLst>
              <a:path h="5440554" w="7138486">
                <a:moveTo>
                  <a:pt x="0" y="0"/>
                </a:moveTo>
                <a:lnTo>
                  <a:pt x="7138486" y="0"/>
                </a:lnTo>
                <a:lnTo>
                  <a:pt x="7138486" y="5440554"/>
                </a:lnTo>
                <a:lnTo>
                  <a:pt x="0" y="5440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57275"/>
            <a:ext cx="16391621" cy="6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6"/>
              </a:lnSpc>
            </a:pPr>
            <a:r>
              <a:rPr lang="en-US" sz="4651" i="true">
                <a:solidFill>
                  <a:srgbClr val="183146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The co-relation of mileage with other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981519" y="2835360"/>
            <a:ext cx="862950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83146"/>
                </a:solidFill>
                <a:latin typeface="Canva Sans"/>
                <a:ea typeface="Canva Sans"/>
                <a:cs typeface="Canva Sans"/>
                <a:sym typeface="Canva Sans"/>
              </a:rPr>
              <a:t>Price Increase -&gt; mileage decrease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83146"/>
                </a:solidFill>
                <a:latin typeface="Canva Sans"/>
                <a:ea typeface="Canva Sans"/>
                <a:cs typeface="Canva Sans"/>
                <a:sym typeface="Canva Sans"/>
              </a:rPr>
              <a:t>model year decreases -&gt; mileage increase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43395" y="-610603"/>
            <a:ext cx="2772095" cy="1327141"/>
          </a:xfrm>
          <a:custGeom>
            <a:avLst/>
            <a:gdLst/>
            <a:ahLst/>
            <a:cxnLst/>
            <a:rect r="r" b="b" t="t" l="l"/>
            <a:pathLst>
              <a:path h="1327141" w="2772095">
                <a:moveTo>
                  <a:pt x="0" y="0"/>
                </a:moveTo>
                <a:lnTo>
                  <a:pt x="2772095" y="0"/>
                </a:lnTo>
                <a:lnTo>
                  <a:pt x="2772095" y="1327141"/>
                </a:lnTo>
                <a:lnTo>
                  <a:pt x="0" y="1327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138103" y="9761557"/>
            <a:ext cx="5317514" cy="0"/>
          </a:xfrm>
          <a:prstGeom prst="line">
            <a:avLst/>
          </a:prstGeom>
          <a:ln cap="flat" w="19050">
            <a:solidFill>
              <a:srgbClr val="18314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562164" y="-751014"/>
            <a:ext cx="2459600" cy="1607963"/>
          </a:xfrm>
          <a:custGeom>
            <a:avLst/>
            <a:gdLst/>
            <a:ahLst/>
            <a:cxnLst/>
            <a:rect r="r" b="b" t="t" l="l"/>
            <a:pathLst>
              <a:path h="1607963" w="2459600">
                <a:moveTo>
                  <a:pt x="0" y="0"/>
                </a:moveTo>
                <a:lnTo>
                  <a:pt x="2459600" y="0"/>
                </a:lnTo>
                <a:lnTo>
                  <a:pt x="2459600" y="1607963"/>
                </a:lnTo>
                <a:lnTo>
                  <a:pt x="0" y="1607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754255" y="8905272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0"/>
                </a:moveTo>
                <a:lnTo>
                  <a:pt x="0" y="0"/>
                </a:lnTo>
                <a:lnTo>
                  <a:pt x="0" y="4114800"/>
                </a:lnTo>
                <a:lnTo>
                  <a:pt x="1892808" y="4114800"/>
                </a:lnTo>
                <a:lnTo>
                  <a:pt x="189280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1559" y="2187707"/>
            <a:ext cx="7792441" cy="6717565"/>
          </a:xfrm>
          <a:custGeom>
            <a:avLst/>
            <a:gdLst/>
            <a:ahLst/>
            <a:cxnLst/>
            <a:rect r="r" b="b" t="t" l="l"/>
            <a:pathLst>
              <a:path h="6717565" w="7792441">
                <a:moveTo>
                  <a:pt x="0" y="0"/>
                </a:moveTo>
                <a:lnTo>
                  <a:pt x="7792441" y="0"/>
                </a:lnTo>
                <a:lnTo>
                  <a:pt x="7792441" y="6717565"/>
                </a:lnTo>
                <a:lnTo>
                  <a:pt x="0" y="67175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2" r="0" b="-12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40479" y="1062930"/>
            <a:ext cx="6343187" cy="5632405"/>
          </a:xfrm>
          <a:custGeom>
            <a:avLst/>
            <a:gdLst/>
            <a:ahLst/>
            <a:cxnLst/>
            <a:rect r="r" b="b" t="t" l="l"/>
            <a:pathLst>
              <a:path h="5632405" w="6343187">
                <a:moveTo>
                  <a:pt x="0" y="0"/>
                </a:moveTo>
                <a:lnTo>
                  <a:pt x="6343186" y="0"/>
                </a:lnTo>
                <a:lnTo>
                  <a:pt x="6343186" y="5632405"/>
                </a:lnTo>
                <a:lnTo>
                  <a:pt x="0" y="5632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096517" y="923925"/>
            <a:ext cx="12551857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Top 10 makes by average mileage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73468" y="7431162"/>
            <a:ext cx="722768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Mileage of Toyota and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Honda vehicles are highest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633349" y="-180441"/>
            <a:ext cx="1662049" cy="1209141"/>
          </a:xfrm>
          <a:custGeom>
            <a:avLst/>
            <a:gdLst/>
            <a:ahLst/>
            <a:cxnLst/>
            <a:rect r="r" b="b" t="t" l="l"/>
            <a:pathLst>
              <a:path h="1209141" w="1662049">
                <a:moveTo>
                  <a:pt x="1662049" y="1209141"/>
                </a:moveTo>
                <a:lnTo>
                  <a:pt x="0" y="1209141"/>
                </a:lnTo>
                <a:lnTo>
                  <a:pt x="0" y="0"/>
                </a:lnTo>
                <a:lnTo>
                  <a:pt x="1662049" y="0"/>
                </a:lnTo>
                <a:lnTo>
                  <a:pt x="1662049" y="120914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9397" y="2120308"/>
            <a:ext cx="9177925" cy="6354761"/>
          </a:xfrm>
          <a:custGeom>
            <a:avLst/>
            <a:gdLst/>
            <a:ahLst/>
            <a:cxnLst/>
            <a:rect r="r" b="b" t="t" l="l"/>
            <a:pathLst>
              <a:path h="6354761" w="9177925">
                <a:moveTo>
                  <a:pt x="0" y="0"/>
                </a:moveTo>
                <a:lnTo>
                  <a:pt x="9177924" y="0"/>
                </a:lnTo>
                <a:lnTo>
                  <a:pt x="9177924" y="6354761"/>
                </a:lnTo>
                <a:lnTo>
                  <a:pt x="0" y="6354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10718" y="727862"/>
            <a:ext cx="6643537" cy="5277467"/>
          </a:xfrm>
          <a:custGeom>
            <a:avLst/>
            <a:gdLst/>
            <a:ahLst/>
            <a:cxnLst/>
            <a:rect r="r" b="b" t="t" l="l"/>
            <a:pathLst>
              <a:path h="5277467" w="6643537">
                <a:moveTo>
                  <a:pt x="0" y="0"/>
                </a:moveTo>
                <a:lnTo>
                  <a:pt x="6643537" y="0"/>
                </a:lnTo>
                <a:lnTo>
                  <a:pt x="6643537" y="5277467"/>
                </a:lnTo>
                <a:lnTo>
                  <a:pt x="0" y="52774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7275"/>
            <a:ext cx="16391621" cy="6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6"/>
              </a:lnSpc>
            </a:pPr>
            <a:r>
              <a:rPr lang="en-US" sz="4651">
                <a:solidFill>
                  <a:srgbClr val="183146"/>
                </a:solidFill>
                <a:latin typeface="Droid Serif"/>
                <a:ea typeface="Droid Serif"/>
                <a:cs typeface="Droid Serif"/>
                <a:sym typeface="Droid Serif"/>
              </a:rPr>
              <a:t>Make and drivetrain count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80240" y="6940187"/>
            <a:ext cx="6904493" cy="116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2814" indent="-361407" lvl="1">
              <a:lnSpc>
                <a:spcPts val="4687"/>
              </a:lnSpc>
              <a:buFont typeface="Arial"/>
              <a:buChar char="•"/>
            </a:pPr>
            <a:r>
              <a:rPr lang="en-US" sz="3347">
                <a:solidFill>
                  <a:srgbClr val="183146"/>
                </a:solidFill>
                <a:latin typeface="Canva Sans"/>
                <a:ea typeface="Canva Sans"/>
                <a:cs typeface="Canva Sans"/>
                <a:sym typeface="Canva Sans"/>
              </a:rPr>
              <a:t>Ram and jeep have almost </a:t>
            </a:r>
          </a:p>
          <a:p>
            <a:pPr algn="ctr">
              <a:lnSpc>
                <a:spcPts val="4687"/>
              </a:lnSpc>
            </a:pPr>
            <a:r>
              <a:rPr lang="en-US" sz="3347">
                <a:solidFill>
                  <a:srgbClr val="183146"/>
                </a:solidFill>
                <a:latin typeface="Canva Sans"/>
                <a:ea typeface="Canva Sans"/>
                <a:cs typeface="Canva Sans"/>
                <a:sym typeface="Canva Sans"/>
              </a:rPr>
              <a:t>all cars 4WD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6546" y="7339122"/>
            <a:ext cx="1861947" cy="4114800"/>
          </a:xfrm>
          <a:custGeom>
            <a:avLst/>
            <a:gdLst/>
            <a:ahLst/>
            <a:cxnLst/>
            <a:rect r="r" b="b" t="t" l="l"/>
            <a:pathLst>
              <a:path h="4114800" w="1861947">
                <a:moveTo>
                  <a:pt x="0" y="0"/>
                </a:moveTo>
                <a:lnTo>
                  <a:pt x="1861947" y="0"/>
                </a:lnTo>
                <a:lnTo>
                  <a:pt x="1861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41683">
            <a:off x="-2628900" y="-2051664"/>
            <a:ext cx="7315200" cy="3749040"/>
          </a:xfrm>
          <a:custGeom>
            <a:avLst/>
            <a:gdLst/>
            <a:ahLst/>
            <a:cxnLst/>
            <a:rect r="r" b="b" t="t" l="l"/>
            <a:pathLst>
              <a:path h="3749040" w="7315200">
                <a:moveTo>
                  <a:pt x="0" y="0"/>
                </a:moveTo>
                <a:lnTo>
                  <a:pt x="7315200" y="0"/>
                </a:lnTo>
                <a:lnTo>
                  <a:pt x="7315200" y="3749040"/>
                </a:lnTo>
                <a:lnTo>
                  <a:pt x="0" y="374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742633"/>
            <a:ext cx="989943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Proposal for clustering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2007" y="3828670"/>
            <a:ext cx="91474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#5: Best selling Regions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8771" y="4655483"/>
            <a:ext cx="1471045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team, ML Champs aims to develop a cluster model to identify the best performing regions. Once the region is determined, we will apply a classification model to predict the mileage group of vehicles within those regions.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6546" y="7339122"/>
            <a:ext cx="1861947" cy="4114800"/>
          </a:xfrm>
          <a:custGeom>
            <a:avLst/>
            <a:gdLst/>
            <a:ahLst/>
            <a:cxnLst/>
            <a:rect r="r" b="b" t="t" l="l"/>
            <a:pathLst>
              <a:path h="4114800" w="1861947">
                <a:moveTo>
                  <a:pt x="0" y="0"/>
                </a:moveTo>
                <a:lnTo>
                  <a:pt x="1861947" y="0"/>
                </a:lnTo>
                <a:lnTo>
                  <a:pt x="1861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41683">
            <a:off x="-2628900" y="-2051664"/>
            <a:ext cx="7315200" cy="3749040"/>
          </a:xfrm>
          <a:custGeom>
            <a:avLst/>
            <a:gdLst/>
            <a:ahLst/>
            <a:cxnLst/>
            <a:rect r="r" b="b" t="t" l="l"/>
            <a:pathLst>
              <a:path h="3749040" w="7315200">
                <a:moveTo>
                  <a:pt x="0" y="0"/>
                </a:moveTo>
                <a:lnTo>
                  <a:pt x="7315200" y="0"/>
                </a:lnTo>
                <a:lnTo>
                  <a:pt x="7315200" y="3749040"/>
                </a:lnTo>
                <a:lnTo>
                  <a:pt x="0" y="374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4806" y="3144290"/>
            <a:ext cx="6851104" cy="5734455"/>
          </a:xfrm>
          <a:custGeom>
            <a:avLst/>
            <a:gdLst/>
            <a:ahLst/>
            <a:cxnLst/>
            <a:rect r="r" b="b" t="t" l="l"/>
            <a:pathLst>
              <a:path h="5734455" w="6851104">
                <a:moveTo>
                  <a:pt x="0" y="0"/>
                </a:moveTo>
                <a:lnTo>
                  <a:pt x="6851104" y="0"/>
                </a:lnTo>
                <a:lnTo>
                  <a:pt x="6851104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79015" y="1028700"/>
            <a:ext cx="7614498" cy="5680658"/>
          </a:xfrm>
          <a:custGeom>
            <a:avLst/>
            <a:gdLst/>
            <a:ahLst/>
            <a:cxnLst/>
            <a:rect r="r" b="b" t="t" l="l"/>
            <a:pathLst>
              <a:path h="5680658" w="7614498">
                <a:moveTo>
                  <a:pt x="0" y="0"/>
                </a:moveTo>
                <a:lnTo>
                  <a:pt x="7614498" y="0"/>
                </a:lnTo>
                <a:lnTo>
                  <a:pt x="7614498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742633"/>
            <a:ext cx="835738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Most selling region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08924" y="7272447"/>
            <a:ext cx="839580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Although number of listings is high in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T5V 0C3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still ratio of sold and active vehicle is more in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T5L 5H7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6546" y="7339122"/>
            <a:ext cx="1861947" cy="4114800"/>
          </a:xfrm>
          <a:custGeom>
            <a:avLst/>
            <a:gdLst/>
            <a:ahLst/>
            <a:cxnLst/>
            <a:rect r="r" b="b" t="t" l="l"/>
            <a:pathLst>
              <a:path h="4114800" w="1861947">
                <a:moveTo>
                  <a:pt x="0" y="0"/>
                </a:moveTo>
                <a:lnTo>
                  <a:pt x="1861947" y="0"/>
                </a:lnTo>
                <a:lnTo>
                  <a:pt x="1861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41683">
            <a:off x="-2628900" y="-2051664"/>
            <a:ext cx="7315200" cy="3749040"/>
          </a:xfrm>
          <a:custGeom>
            <a:avLst/>
            <a:gdLst/>
            <a:ahLst/>
            <a:cxnLst/>
            <a:rect r="r" b="b" t="t" l="l"/>
            <a:pathLst>
              <a:path h="3749040" w="7315200">
                <a:moveTo>
                  <a:pt x="0" y="0"/>
                </a:moveTo>
                <a:lnTo>
                  <a:pt x="7315200" y="0"/>
                </a:lnTo>
                <a:lnTo>
                  <a:pt x="7315200" y="3749040"/>
                </a:lnTo>
                <a:lnTo>
                  <a:pt x="0" y="374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6404" y="2888369"/>
            <a:ext cx="13925265" cy="6753754"/>
          </a:xfrm>
          <a:custGeom>
            <a:avLst/>
            <a:gdLst/>
            <a:ahLst/>
            <a:cxnLst/>
            <a:rect r="r" b="b" t="t" l="l"/>
            <a:pathLst>
              <a:path h="6753754" w="13925265">
                <a:moveTo>
                  <a:pt x="0" y="0"/>
                </a:moveTo>
                <a:lnTo>
                  <a:pt x="13925265" y="0"/>
                </a:lnTo>
                <a:lnTo>
                  <a:pt x="13925265" y="6753753"/>
                </a:lnTo>
                <a:lnTo>
                  <a:pt x="0" y="6753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733108"/>
            <a:ext cx="1174973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Generated longitudes and latitudes from postal codes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4105" y="8481818"/>
            <a:ext cx="2345842" cy="2375536"/>
          </a:xfrm>
          <a:custGeom>
            <a:avLst/>
            <a:gdLst/>
            <a:ahLst/>
            <a:cxnLst/>
            <a:rect r="r" b="b" t="t" l="l"/>
            <a:pathLst>
              <a:path h="2375536" w="2345842">
                <a:moveTo>
                  <a:pt x="0" y="0"/>
                </a:moveTo>
                <a:lnTo>
                  <a:pt x="2345842" y="0"/>
                </a:lnTo>
                <a:lnTo>
                  <a:pt x="2345842" y="2375536"/>
                </a:lnTo>
                <a:lnTo>
                  <a:pt x="0" y="237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434762" y="1997698"/>
            <a:ext cx="2112793" cy="0"/>
          </a:xfrm>
          <a:prstGeom prst="line">
            <a:avLst/>
          </a:prstGeom>
          <a:ln cap="flat" w="19050">
            <a:solidFill>
              <a:srgbClr val="18314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4745280" y="2007223"/>
            <a:ext cx="2112793" cy="0"/>
          </a:xfrm>
          <a:prstGeom prst="line">
            <a:avLst/>
          </a:prstGeom>
          <a:ln cap="flat" w="19050">
            <a:solidFill>
              <a:srgbClr val="18314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706892" y="-1716108"/>
            <a:ext cx="3105864" cy="2744808"/>
          </a:xfrm>
          <a:custGeom>
            <a:avLst/>
            <a:gdLst/>
            <a:ahLst/>
            <a:cxnLst/>
            <a:rect r="r" b="b" t="t" l="l"/>
            <a:pathLst>
              <a:path h="2744808" w="3105864">
                <a:moveTo>
                  <a:pt x="0" y="0"/>
                </a:moveTo>
                <a:lnTo>
                  <a:pt x="3105865" y="0"/>
                </a:lnTo>
                <a:lnTo>
                  <a:pt x="3105865" y="2744808"/>
                </a:lnTo>
                <a:lnTo>
                  <a:pt x="0" y="2744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85234" y="3548079"/>
            <a:ext cx="5110700" cy="4586853"/>
          </a:xfrm>
          <a:custGeom>
            <a:avLst/>
            <a:gdLst/>
            <a:ahLst/>
            <a:cxnLst/>
            <a:rect r="r" b="b" t="t" l="l"/>
            <a:pathLst>
              <a:path h="4586853" w="5110700">
                <a:moveTo>
                  <a:pt x="0" y="0"/>
                </a:moveTo>
                <a:lnTo>
                  <a:pt x="5110700" y="0"/>
                </a:lnTo>
                <a:lnTo>
                  <a:pt x="5110700" y="4586853"/>
                </a:lnTo>
                <a:lnTo>
                  <a:pt x="0" y="45868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61440" y="1257935"/>
            <a:ext cx="9965119" cy="133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1"/>
              </a:lnSpc>
            </a:pPr>
            <a:r>
              <a:rPr lang="en-US" sz="7750">
                <a:solidFill>
                  <a:srgbClr val="183146"/>
                </a:solidFill>
                <a:latin typeface="Droid Serif"/>
                <a:ea typeface="Droid Serif"/>
                <a:cs typeface="Droid Serif"/>
                <a:sym typeface="Droid Serif"/>
              </a:rPr>
              <a:t>Go Auto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404" y="3104427"/>
            <a:ext cx="10153386" cy="504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 Auto is a leading Canadian automotive dealership network specializing in the sale and servicing of new and used vehicles, RVs, and related automotive solutions. In addition to vehicle sales, the company provides a comprehensive suite of services, including financing, insurance, and collision repair, ensuring a seamless and customer-centric automotive experience.</a:t>
            </a:r>
          </a:p>
          <a:p>
            <a:pPr algn="ctr">
              <a:lnSpc>
                <a:spcPts val="446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6546" y="7339122"/>
            <a:ext cx="1861947" cy="4114800"/>
          </a:xfrm>
          <a:custGeom>
            <a:avLst/>
            <a:gdLst/>
            <a:ahLst/>
            <a:cxnLst/>
            <a:rect r="r" b="b" t="t" l="l"/>
            <a:pathLst>
              <a:path h="4114800" w="1861947">
                <a:moveTo>
                  <a:pt x="0" y="0"/>
                </a:moveTo>
                <a:lnTo>
                  <a:pt x="1861947" y="0"/>
                </a:lnTo>
                <a:lnTo>
                  <a:pt x="1861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341683">
            <a:off x="-2628900" y="-2051664"/>
            <a:ext cx="7315200" cy="3749040"/>
          </a:xfrm>
          <a:custGeom>
            <a:avLst/>
            <a:gdLst/>
            <a:ahLst/>
            <a:cxnLst/>
            <a:rect r="r" b="b" t="t" l="l"/>
            <a:pathLst>
              <a:path h="3749040" w="7315200">
                <a:moveTo>
                  <a:pt x="0" y="0"/>
                </a:moveTo>
                <a:lnTo>
                  <a:pt x="7315200" y="0"/>
                </a:lnTo>
                <a:lnTo>
                  <a:pt x="7315200" y="3749040"/>
                </a:lnTo>
                <a:lnTo>
                  <a:pt x="0" y="374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38747" y="2254402"/>
            <a:ext cx="9725627" cy="5531450"/>
          </a:xfrm>
          <a:custGeom>
            <a:avLst/>
            <a:gdLst/>
            <a:ahLst/>
            <a:cxnLst/>
            <a:rect r="r" b="b" t="t" l="l"/>
            <a:pathLst>
              <a:path h="5531450" w="9725627">
                <a:moveTo>
                  <a:pt x="0" y="0"/>
                </a:moveTo>
                <a:lnTo>
                  <a:pt x="9725628" y="0"/>
                </a:lnTo>
                <a:lnTo>
                  <a:pt x="9725628" y="5531450"/>
                </a:lnTo>
                <a:lnTo>
                  <a:pt x="0" y="5531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7556" y="4611970"/>
            <a:ext cx="7435666" cy="5363905"/>
          </a:xfrm>
          <a:custGeom>
            <a:avLst/>
            <a:gdLst/>
            <a:ahLst/>
            <a:cxnLst/>
            <a:rect r="r" b="b" t="t" l="l"/>
            <a:pathLst>
              <a:path h="5363905" w="7435666">
                <a:moveTo>
                  <a:pt x="0" y="0"/>
                </a:moveTo>
                <a:lnTo>
                  <a:pt x="7435666" y="0"/>
                </a:lnTo>
                <a:lnTo>
                  <a:pt x="7435666" y="5363905"/>
                </a:lnTo>
                <a:lnTo>
                  <a:pt x="0" y="53639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253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733108"/>
            <a:ext cx="156562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Generated a map from longitudes and latitudes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5980" y="8366877"/>
            <a:ext cx="9771162" cy="44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582">
                <a:solidFill>
                  <a:srgbClr val="0D6A96"/>
                </a:solidFill>
                <a:latin typeface="Canva Sans"/>
                <a:ea typeface="Canva Sans"/>
                <a:cs typeface="Canva Sans"/>
                <a:sym typeface="Canva Sans"/>
              </a:rPr>
              <a:t>file:///Users/inderjeetsingh/Desktop/mileage_map%20(1).html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5990" y="8934767"/>
            <a:ext cx="97711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Link to open map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7556" y="2216302"/>
            <a:ext cx="7660862" cy="1519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6"/>
              </a:lnSpc>
            </a:pPr>
            <a:r>
              <a:rPr lang="en-US" sz="21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🟢 Green → Low Mileage (Below 33rd percentile)</a:t>
            </a:r>
          </a:p>
          <a:p>
            <a:pPr algn="ctr">
              <a:lnSpc>
                <a:spcPts val="3046"/>
              </a:lnSpc>
            </a:pPr>
            <a:r>
              <a:rPr lang="en-US" sz="21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🔵 Blue → Mid Mileage (Between 33rd and 66th percentile)</a:t>
            </a:r>
          </a:p>
          <a:p>
            <a:pPr algn="ctr">
              <a:lnSpc>
                <a:spcPts val="3046"/>
              </a:lnSpc>
            </a:pPr>
            <a:r>
              <a:rPr lang="en-US" sz="21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🔴 Red → High Mileage (Above 66th percentile)</a:t>
            </a:r>
          </a:p>
          <a:p>
            <a:pPr algn="ctr">
              <a:lnSpc>
                <a:spcPts val="3046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4105" y="8481818"/>
            <a:ext cx="2345842" cy="2375536"/>
          </a:xfrm>
          <a:custGeom>
            <a:avLst/>
            <a:gdLst/>
            <a:ahLst/>
            <a:cxnLst/>
            <a:rect r="r" b="b" t="t" l="l"/>
            <a:pathLst>
              <a:path h="2375536" w="2345842">
                <a:moveTo>
                  <a:pt x="0" y="0"/>
                </a:moveTo>
                <a:lnTo>
                  <a:pt x="2345842" y="0"/>
                </a:lnTo>
                <a:lnTo>
                  <a:pt x="2345842" y="2375536"/>
                </a:lnTo>
                <a:lnTo>
                  <a:pt x="0" y="237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6892" y="-1716108"/>
            <a:ext cx="3105864" cy="2744808"/>
          </a:xfrm>
          <a:custGeom>
            <a:avLst/>
            <a:gdLst/>
            <a:ahLst/>
            <a:cxnLst/>
            <a:rect r="r" b="b" t="t" l="l"/>
            <a:pathLst>
              <a:path h="2744808" w="3105864">
                <a:moveTo>
                  <a:pt x="0" y="0"/>
                </a:moveTo>
                <a:lnTo>
                  <a:pt x="3105865" y="0"/>
                </a:lnTo>
                <a:lnTo>
                  <a:pt x="3105865" y="2744808"/>
                </a:lnTo>
                <a:lnTo>
                  <a:pt x="0" y="2744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89442" y="1832522"/>
            <a:ext cx="14418986" cy="7425778"/>
          </a:xfrm>
          <a:custGeom>
            <a:avLst/>
            <a:gdLst/>
            <a:ahLst/>
            <a:cxnLst/>
            <a:rect r="r" b="b" t="t" l="l"/>
            <a:pathLst>
              <a:path h="7425778" w="14418986">
                <a:moveTo>
                  <a:pt x="0" y="0"/>
                </a:moveTo>
                <a:lnTo>
                  <a:pt x="14418985" y="0"/>
                </a:lnTo>
                <a:lnTo>
                  <a:pt x="14418985" y="7425778"/>
                </a:lnTo>
                <a:lnTo>
                  <a:pt x="0" y="74257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629" y="327660"/>
            <a:ext cx="730375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Data Encoding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4105" y="8481818"/>
            <a:ext cx="2345842" cy="2375536"/>
          </a:xfrm>
          <a:custGeom>
            <a:avLst/>
            <a:gdLst/>
            <a:ahLst/>
            <a:cxnLst/>
            <a:rect r="r" b="b" t="t" l="l"/>
            <a:pathLst>
              <a:path h="2375536" w="2345842">
                <a:moveTo>
                  <a:pt x="0" y="0"/>
                </a:moveTo>
                <a:lnTo>
                  <a:pt x="2345842" y="0"/>
                </a:lnTo>
                <a:lnTo>
                  <a:pt x="2345842" y="2375536"/>
                </a:lnTo>
                <a:lnTo>
                  <a:pt x="0" y="237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6892" y="-1716108"/>
            <a:ext cx="3105864" cy="2744808"/>
          </a:xfrm>
          <a:custGeom>
            <a:avLst/>
            <a:gdLst/>
            <a:ahLst/>
            <a:cxnLst/>
            <a:rect r="r" b="b" t="t" l="l"/>
            <a:pathLst>
              <a:path h="2744808" w="3105864">
                <a:moveTo>
                  <a:pt x="0" y="0"/>
                </a:moveTo>
                <a:lnTo>
                  <a:pt x="3105865" y="0"/>
                </a:lnTo>
                <a:lnTo>
                  <a:pt x="3105865" y="2744808"/>
                </a:lnTo>
                <a:lnTo>
                  <a:pt x="0" y="2744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5342" y="1028700"/>
            <a:ext cx="5236083" cy="8229600"/>
          </a:xfrm>
          <a:custGeom>
            <a:avLst/>
            <a:gdLst/>
            <a:ahLst/>
            <a:cxnLst/>
            <a:rect r="r" b="b" t="t" l="l"/>
            <a:pathLst>
              <a:path h="8229600" w="5236083">
                <a:moveTo>
                  <a:pt x="0" y="0"/>
                </a:moveTo>
                <a:lnTo>
                  <a:pt x="5236083" y="0"/>
                </a:lnTo>
                <a:lnTo>
                  <a:pt x="52360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97595" y="2827045"/>
            <a:ext cx="7315200" cy="1795549"/>
          </a:xfrm>
          <a:custGeom>
            <a:avLst/>
            <a:gdLst/>
            <a:ahLst/>
            <a:cxnLst/>
            <a:rect r="r" b="b" t="t" l="l"/>
            <a:pathLst>
              <a:path h="1795549" w="7315200">
                <a:moveTo>
                  <a:pt x="0" y="0"/>
                </a:moveTo>
                <a:lnTo>
                  <a:pt x="7315200" y="0"/>
                </a:lnTo>
                <a:lnTo>
                  <a:pt x="7315200" y="1795549"/>
                </a:lnTo>
                <a:lnTo>
                  <a:pt x="0" y="17955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08905" y="4652327"/>
            <a:ext cx="73152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9655D"/>
                </a:solidFill>
                <a:latin typeface="Finger Paint"/>
                <a:ea typeface="Finger Paint"/>
                <a:cs typeface="Finger Paint"/>
                <a:sym typeface="Finger Paint"/>
              </a:rPr>
              <a:t>-  ML Champs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4105" y="8481818"/>
            <a:ext cx="2345842" cy="2375536"/>
          </a:xfrm>
          <a:custGeom>
            <a:avLst/>
            <a:gdLst/>
            <a:ahLst/>
            <a:cxnLst/>
            <a:rect r="r" b="b" t="t" l="l"/>
            <a:pathLst>
              <a:path h="2375536" w="2345842">
                <a:moveTo>
                  <a:pt x="0" y="0"/>
                </a:moveTo>
                <a:lnTo>
                  <a:pt x="2345842" y="0"/>
                </a:lnTo>
                <a:lnTo>
                  <a:pt x="2345842" y="2375536"/>
                </a:lnTo>
                <a:lnTo>
                  <a:pt x="0" y="237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6892" y="-1716108"/>
            <a:ext cx="3105864" cy="2744808"/>
          </a:xfrm>
          <a:custGeom>
            <a:avLst/>
            <a:gdLst/>
            <a:ahLst/>
            <a:cxnLst/>
            <a:rect r="r" b="b" t="t" l="l"/>
            <a:pathLst>
              <a:path h="2744808" w="3105864">
                <a:moveTo>
                  <a:pt x="0" y="0"/>
                </a:moveTo>
                <a:lnTo>
                  <a:pt x="3105865" y="0"/>
                </a:lnTo>
                <a:lnTo>
                  <a:pt x="3105865" y="2744808"/>
                </a:lnTo>
                <a:lnTo>
                  <a:pt x="0" y="2744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04071" y="2032598"/>
            <a:ext cx="8610255" cy="3030663"/>
          </a:xfrm>
          <a:custGeom>
            <a:avLst/>
            <a:gdLst/>
            <a:ahLst/>
            <a:cxnLst/>
            <a:rect r="r" b="b" t="t" l="l"/>
            <a:pathLst>
              <a:path h="3030663" w="8610255">
                <a:moveTo>
                  <a:pt x="0" y="0"/>
                </a:moveTo>
                <a:lnTo>
                  <a:pt x="8610255" y="0"/>
                </a:lnTo>
                <a:lnTo>
                  <a:pt x="8610255" y="3030664"/>
                </a:lnTo>
                <a:lnTo>
                  <a:pt x="0" y="30306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3674" y="5475658"/>
            <a:ext cx="16140653" cy="3355911"/>
          </a:xfrm>
          <a:custGeom>
            <a:avLst/>
            <a:gdLst/>
            <a:ahLst/>
            <a:cxnLst/>
            <a:rect r="r" b="b" t="t" l="l"/>
            <a:pathLst>
              <a:path h="3355911" w="16140653">
                <a:moveTo>
                  <a:pt x="0" y="0"/>
                </a:moveTo>
                <a:lnTo>
                  <a:pt x="16140652" y="0"/>
                </a:lnTo>
                <a:lnTo>
                  <a:pt x="16140652" y="3355910"/>
                </a:lnTo>
                <a:lnTo>
                  <a:pt x="0" y="3355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12831" y="3741853"/>
            <a:ext cx="3642581" cy="692255"/>
          </a:xfrm>
          <a:custGeom>
            <a:avLst/>
            <a:gdLst/>
            <a:ahLst/>
            <a:cxnLst/>
            <a:rect r="r" b="b" t="t" l="l"/>
            <a:pathLst>
              <a:path h="692255" w="3642581">
                <a:moveTo>
                  <a:pt x="0" y="0"/>
                </a:moveTo>
                <a:lnTo>
                  <a:pt x="3642581" y="0"/>
                </a:lnTo>
                <a:lnTo>
                  <a:pt x="3642581" y="692255"/>
                </a:lnTo>
                <a:lnTo>
                  <a:pt x="0" y="6922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6404" y="2032598"/>
            <a:ext cx="3263397" cy="1204743"/>
          </a:xfrm>
          <a:custGeom>
            <a:avLst/>
            <a:gdLst/>
            <a:ahLst/>
            <a:cxnLst/>
            <a:rect r="r" b="b" t="t" l="l"/>
            <a:pathLst>
              <a:path h="1204743" w="3263397">
                <a:moveTo>
                  <a:pt x="0" y="0"/>
                </a:moveTo>
                <a:lnTo>
                  <a:pt x="3263397" y="0"/>
                </a:lnTo>
                <a:lnTo>
                  <a:pt x="3263397" y="1204743"/>
                </a:lnTo>
                <a:lnTo>
                  <a:pt x="0" y="12047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1397" y="327660"/>
            <a:ext cx="1039307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Basic Exploratory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1325" y="3224398"/>
            <a:ext cx="25410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Dimensions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35042" y="4467880"/>
            <a:ext cx="383996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types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56740" y="2186175"/>
            <a:ext cx="25410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Columns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77935" y="8934767"/>
            <a:ext cx="64397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Basic mathematical operations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4105" y="8481818"/>
            <a:ext cx="2345842" cy="2375536"/>
          </a:xfrm>
          <a:custGeom>
            <a:avLst/>
            <a:gdLst/>
            <a:ahLst/>
            <a:cxnLst/>
            <a:rect r="r" b="b" t="t" l="l"/>
            <a:pathLst>
              <a:path h="2375536" w="2345842">
                <a:moveTo>
                  <a:pt x="0" y="0"/>
                </a:moveTo>
                <a:lnTo>
                  <a:pt x="2345842" y="0"/>
                </a:lnTo>
                <a:lnTo>
                  <a:pt x="2345842" y="2375536"/>
                </a:lnTo>
                <a:lnTo>
                  <a:pt x="0" y="237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6892" y="-1716108"/>
            <a:ext cx="3105864" cy="2744808"/>
          </a:xfrm>
          <a:custGeom>
            <a:avLst/>
            <a:gdLst/>
            <a:ahLst/>
            <a:cxnLst/>
            <a:rect r="r" b="b" t="t" l="l"/>
            <a:pathLst>
              <a:path h="2744808" w="3105864">
                <a:moveTo>
                  <a:pt x="0" y="0"/>
                </a:moveTo>
                <a:lnTo>
                  <a:pt x="3105865" y="0"/>
                </a:lnTo>
                <a:lnTo>
                  <a:pt x="3105865" y="2744808"/>
                </a:lnTo>
                <a:lnTo>
                  <a:pt x="0" y="2744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9718" y="1688622"/>
            <a:ext cx="13682033" cy="3454878"/>
          </a:xfrm>
          <a:custGeom>
            <a:avLst/>
            <a:gdLst/>
            <a:ahLst/>
            <a:cxnLst/>
            <a:rect r="r" b="b" t="t" l="l"/>
            <a:pathLst>
              <a:path h="3454878" w="13682033">
                <a:moveTo>
                  <a:pt x="0" y="0"/>
                </a:moveTo>
                <a:lnTo>
                  <a:pt x="13682033" y="0"/>
                </a:lnTo>
                <a:lnTo>
                  <a:pt x="13682033" y="3454878"/>
                </a:lnTo>
                <a:lnTo>
                  <a:pt x="0" y="34548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629" y="327660"/>
            <a:ext cx="730375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Feature selection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6426" y="5543550"/>
            <a:ext cx="891897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did we choose these Features of data?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6426" y="6493153"/>
            <a:ext cx="8492579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Researched for related factors of mileage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Logical dependent specifications of vehicles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4105" y="8481818"/>
            <a:ext cx="2345842" cy="2375536"/>
          </a:xfrm>
          <a:custGeom>
            <a:avLst/>
            <a:gdLst/>
            <a:ahLst/>
            <a:cxnLst/>
            <a:rect r="r" b="b" t="t" l="l"/>
            <a:pathLst>
              <a:path h="2375536" w="2345842">
                <a:moveTo>
                  <a:pt x="0" y="0"/>
                </a:moveTo>
                <a:lnTo>
                  <a:pt x="2345842" y="0"/>
                </a:lnTo>
                <a:lnTo>
                  <a:pt x="2345842" y="2375536"/>
                </a:lnTo>
                <a:lnTo>
                  <a:pt x="0" y="237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6892" y="-1716108"/>
            <a:ext cx="3105864" cy="2744808"/>
          </a:xfrm>
          <a:custGeom>
            <a:avLst/>
            <a:gdLst/>
            <a:ahLst/>
            <a:cxnLst/>
            <a:rect r="r" b="b" t="t" l="l"/>
            <a:pathLst>
              <a:path h="2744808" w="3105864">
                <a:moveTo>
                  <a:pt x="0" y="0"/>
                </a:moveTo>
                <a:lnTo>
                  <a:pt x="3105865" y="0"/>
                </a:lnTo>
                <a:lnTo>
                  <a:pt x="3105865" y="2744808"/>
                </a:lnTo>
                <a:lnTo>
                  <a:pt x="0" y="2744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2938" y="3259500"/>
            <a:ext cx="5221638" cy="1005050"/>
          </a:xfrm>
          <a:custGeom>
            <a:avLst/>
            <a:gdLst/>
            <a:ahLst/>
            <a:cxnLst/>
            <a:rect r="r" b="b" t="t" l="l"/>
            <a:pathLst>
              <a:path h="1005050" w="5221638">
                <a:moveTo>
                  <a:pt x="0" y="0"/>
                </a:moveTo>
                <a:lnTo>
                  <a:pt x="5221637" y="0"/>
                </a:lnTo>
                <a:lnTo>
                  <a:pt x="5221637" y="1005050"/>
                </a:lnTo>
                <a:lnTo>
                  <a:pt x="0" y="1005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75229" y="1871473"/>
            <a:ext cx="7884071" cy="7386827"/>
          </a:xfrm>
          <a:custGeom>
            <a:avLst/>
            <a:gdLst/>
            <a:ahLst/>
            <a:cxnLst/>
            <a:rect r="r" b="b" t="t" l="l"/>
            <a:pathLst>
              <a:path h="7386827" w="7884071">
                <a:moveTo>
                  <a:pt x="0" y="0"/>
                </a:moveTo>
                <a:lnTo>
                  <a:pt x="7884071" y="0"/>
                </a:lnTo>
                <a:lnTo>
                  <a:pt x="7884071" y="7386827"/>
                </a:lnTo>
                <a:lnTo>
                  <a:pt x="0" y="7386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24" r="0" b="-12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23756" y="4430923"/>
            <a:ext cx="5653162" cy="2592098"/>
          </a:xfrm>
          <a:custGeom>
            <a:avLst/>
            <a:gdLst/>
            <a:ahLst/>
            <a:cxnLst/>
            <a:rect r="r" b="b" t="t" l="l"/>
            <a:pathLst>
              <a:path h="2592098" w="5653162">
                <a:moveTo>
                  <a:pt x="0" y="0"/>
                </a:moveTo>
                <a:lnTo>
                  <a:pt x="5653163" y="0"/>
                </a:lnTo>
                <a:lnTo>
                  <a:pt x="5653163" y="2592098"/>
                </a:lnTo>
                <a:lnTo>
                  <a:pt x="0" y="25920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1397" y="327660"/>
            <a:ext cx="854329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Handling Missing Values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3956" y="7146846"/>
            <a:ext cx="854296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LOCF (last observation carried forward) and NOCB (Next observation carried backward)?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 percentage of missing values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081" y="1349757"/>
            <a:ext cx="9076919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LOCF (last observation carried forward) and NOCB (Next observation carried backward)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4105" y="8481818"/>
            <a:ext cx="2345842" cy="2375536"/>
          </a:xfrm>
          <a:custGeom>
            <a:avLst/>
            <a:gdLst/>
            <a:ahLst/>
            <a:cxnLst/>
            <a:rect r="r" b="b" t="t" l="l"/>
            <a:pathLst>
              <a:path h="2375536" w="2345842">
                <a:moveTo>
                  <a:pt x="0" y="0"/>
                </a:moveTo>
                <a:lnTo>
                  <a:pt x="2345842" y="0"/>
                </a:lnTo>
                <a:lnTo>
                  <a:pt x="2345842" y="2375536"/>
                </a:lnTo>
                <a:lnTo>
                  <a:pt x="0" y="237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6892" y="-1716108"/>
            <a:ext cx="3105864" cy="2744808"/>
          </a:xfrm>
          <a:custGeom>
            <a:avLst/>
            <a:gdLst/>
            <a:ahLst/>
            <a:cxnLst/>
            <a:rect r="r" b="b" t="t" l="l"/>
            <a:pathLst>
              <a:path h="2744808" w="3105864">
                <a:moveTo>
                  <a:pt x="0" y="0"/>
                </a:moveTo>
                <a:lnTo>
                  <a:pt x="3105865" y="0"/>
                </a:lnTo>
                <a:lnTo>
                  <a:pt x="3105865" y="2744808"/>
                </a:lnTo>
                <a:lnTo>
                  <a:pt x="0" y="2744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9336" y="6365486"/>
            <a:ext cx="16793905" cy="3575702"/>
          </a:xfrm>
          <a:custGeom>
            <a:avLst/>
            <a:gdLst/>
            <a:ahLst/>
            <a:cxnLst/>
            <a:rect r="r" b="b" t="t" l="l"/>
            <a:pathLst>
              <a:path h="3575702" w="16793905">
                <a:moveTo>
                  <a:pt x="0" y="0"/>
                </a:moveTo>
                <a:lnTo>
                  <a:pt x="16793905" y="0"/>
                </a:lnTo>
                <a:lnTo>
                  <a:pt x="16793905" y="3575703"/>
                </a:lnTo>
                <a:lnTo>
                  <a:pt x="0" y="35757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40203" y="432435"/>
            <a:ext cx="7014052" cy="5455373"/>
          </a:xfrm>
          <a:custGeom>
            <a:avLst/>
            <a:gdLst/>
            <a:ahLst/>
            <a:cxnLst/>
            <a:rect r="r" b="b" t="t" l="l"/>
            <a:pathLst>
              <a:path h="5455373" w="7014052">
                <a:moveTo>
                  <a:pt x="0" y="0"/>
                </a:moveTo>
                <a:lnTo>
                  <a:pt x="7014052" y="0"/>
                </a:lnTo>
                <a:lnTo>
                  <a:pt x="7014052" y="5455373"/>
                </a:lnTo>
                <a:lnTo>
                  <a:pt x="0" y="5455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4076" y="923925"/>
            <a:ext cx="650282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Handling Outliers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27250"/>
            <a:ext cx="635049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IQR (Inter quartile method)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replaced by Capping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4105" y="8481818"/>
            <a:ext cx="2345842" cy="2375536"/>
          </a:xfrm>
          <a:custGeom>
            <a:avLst/>
            <a:gdLst/>
            <a:ahLst/>
            <a:cxnLst/>
            <a:rect r="r" b="b" t="t" l="l"/>
            <a:pathLst>
              <a:path h="2375536" w="2345842">
                <a:moveTo>
                  <a:pt x="0" y="0"/>
                </a:moveTo>
                <a:lnTo>
                  <a:pt x="2345842" y="0"/>
                </a:lnTo>
                <a:lnTo>
                  <a:pt x="2345842" y="2375536"/>
                </a:lnTo>
                <a:lnTo>
                  <a:pt x="0" y="237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6892" y="-1716108"/>
            <a:ext cx="3105864" cy="2744808"/>
          </a:xfrm>
          <a:custGeom>
            <a:avLst/>
            <a:gdLst/>
            <a:ahLst/>
            <a:cxnLst/>
            <a:rect r="r" b="b" t="t" l="l"/>
            <a:pathLst>
              <a:path h="2744808" w="3105864">
                <a:moveTo>
                  <a:pt x="0" y="0"/>
                </a:moveTo>
                <a:lnTo>
                  <a:pt x="3105865" y="0"/>
                </a:lnTo>
                <a:lnTo>
                  <a:pt x="3105865" y="2744808"/>
                </a:lnTo>
                <a:lnTo>
                  <a:pt x="0" y="2744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22150" y="1028700"/>
            <a:ext cx="6932104" cy="5270790"/>
          </a:xfrm>
          <a:custGeom>
            <a:avLst/>
            <a:gdLst/>
            <a:ahLst/>
            <a:cxnLst/>
            <a:rect r="r" b="b" t="t" l="l"/>
            <a:pathLst>
              <a:path h="5270790" w="6932104">
                <a:moveTo>
                  <a:pt x="0" y="0"/>
                </a:moveTo>
                <a:lnTo>
                  <a:pt x="6932105" y="0"/>
                </a:lnTo>
                <a:lnTo>
                  <a:pt x="6932105" y="5270790"/>
                </a:lnTo>
                <a:lnTo>
                  <a:pt x="0" y="52707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4076" y="7271040"/>
            <a:ext cx="16960178" cy="1321481"/>
          </a:xfrm>
          <a:custGeom>
            <a:avLst/>
            <a:gdLst/>
            <a:ahLst/>
            <a:cxnLst/>
            <a:rect r="r" b="b" t="t" l="l"/>
            <a:pathLst>
              <a:path h="1321481" w="16960178">
                <a:moveTo>
                  <a:pt x="0" y="0"/>
                </a:moveTo>
                <a:lnTo>
                  <a:pt x="16960179" y="0"/>
                </a:lnTo>
                <a:lnTo>
                  <a:pt x="16960179" y="1321480"/>
                </a:lnTo>
                <a:lnTo>
                  <a:pt x="0" y="1321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4076" y="923925"/>
            <a:ext cx="942051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Handling Outliers (exception)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27250"/>
            <a:ext cx="792673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 bound (minimum available)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upper bound (maximum available)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replaced by Capping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04" y="925830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4105" y="8481818"/>
            <a:ext cx="2345842" cy="2375536"/>
          </a:xfrm>
          <a:custGeom>
            <a:avLst/>
            <a:gdLst/>
            <a:ahLst/>
            <a:cxnLst/>
            <a:rect r="r" b="b" t="t" l="l"/>
            <a:pathLst>
              <a:path h="2375536" w="2345842">
                <a:moveTo>
                  <a:pt x="0" y="0"/>
                </a:moveTo>
                <a:lnTo>
                  <a:pt x="2345842" y="0"/>
                </a:lnTo>
                <a:lnTo>
                  <a:pt x="2345842" y="2375536"/>
                </a:lnTo>
                <a:lnTo>
                  <a:pt x="0" y="237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6892" y="-1716108"/>
            <a:ext cx="3105864" cy="2744808"/>
          </a:xfrm>
          <a:custGeom>
            <a:avLst/>
            <a:gdLst/>
            <a:ahLst/>
            <a:cxnLst/>
            <a:rect r="r" b="b" t="t" l="l"/>
            <a:pathLst>
              <a:path h="2744808" w="3105864">
                <a:moveTo>
                  <a:pt x="0" y="0"/>
                </a:moveTo>
                <a:lnTo>
                  <a:pt x="3105865" y="0"/>
                </a:lnTo>
                <a:lnTo>
                  <a:pt x="3105865" y="2744808"/>
                </a:lnTo>
                <a:lnTo>
                  <a:pt x="0" y="2744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7754255" y="-2890520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53963" y="1519598"/>
            <a:ext cx="4009838" cy="5388737"/>
          </a:xfrm>
          <a:custGeom>
            <a:avLst/>
            <a:gdLst/>
            <a:ahLst/>
            <a:cxnLst/>
            <a:rect r="r" b="b" t="t" l="l"/>
            <a:pathLst>
              <a:path h="5388737" w="4009838">
                <a:moveTo>
                  <a:pt x="0" y="0"/>
                </a:moveTo>
                <a:lnTo>
                  <a:pt x="4009838" y="0"/>
                </a:lnTo>
                <a:lnTo>
                  <a:pt x="4009838" y="5388737"/>
                </a:lnTo>
                <a:lnTo>
                  <a:pt x="0" y="53887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7238" y="828358"/>
            <a:ext cx="5046673" cy="5277683"/>
          </a:xfrm>
          <a:custGeom>
            <a:avLst/>
            <a:gdLst/>
            <a:ahLst/>
            <a:cxnLst/>
            <a:rect r="r" b="b" t="t" l="l"/>
            <a:pathLst>
              <a:path h="5277683" w="5046673">
                <a:moveTo>
                  <a:pt x="0" y="0"/>
                </a:moveTo>
                <a:lnTo>
                  <a:pt x="5046673" y="0"/>
                </a:lnTo>
                <a:lnTo>
                  <a:pt x="5046673" y="5277682"/>
                </a:lnTo>
                <a:lnTo>
                  <a:pt x="0" y="5277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1212" y="7573744"/>
            <a:ext cx="16603043" cy="2269083"/>
          </a:xfrm>
          <a:custGeom>
            <a:avLst/>
            <a:gdLst/>
            <a:ahLst/>
            <a:cxnLst/>
            <a:rect r="r" b="b" t="t" l="l"/>
            <a:pathLst>
              <a:path h="2269083" w="16603043">
                <a:moveTo>
                  <a:pt x="0" y="0"/>
                </a:moveTo>
                <a:lnTo>
                  <a:pt x="16603043" y="0"/>
                </a:lnTo>
                <a:lnTo>
                  <a:pt x="16603043" y="2269083"/>
                </a:lnTo>
                <a:lnTo>
                  <a:pt x="0" y="2269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0663" y="3094144"/>
            <a:ext cx="5815601" cy="1527412"/>
          </a:xfrm>
          <a:custGeom>
            <a:avLst/>
            <a:gdLst/>
            <a:ahLst/>
            <a:cxnLst/>
            <a:rect r="r" b="b" t="t" l="l"/>
            <a:pathLst>
              <a:path h="1527412" w="5815601">
                <a:moveTo>
                  <a:pt x="0" y="0"/>
                </a:moveTo>
                <a:lnTo>
                  <a:pt x="5815600" y="0"/>
                </a:lnTo>
                <a:lnTo>
                  <a:pt x="5815600" y="1527412"/>
                </a:lnTo>
                <a:lnTo>
                  <a:pt x="0" y="15274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6211" y="923925"/>
            <a:ext cx="711772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Eye catching points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0832" y="5640605"/>
            <a:ext cx="420379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Rows = 145114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unique vin = 104934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43395" y="-610603"/>
            <a:ext cx="2772095" cy="1327141"/>
          </a:xfrm>
          <a:custGeom>
            <a:avLst/>
            <a:gdLst/>
            <a:ahLst/>
            <a:cxnLst/>
            <a:rect r="r" b="b" t="t" l="l"/>
            <a:pathLst>
              <a:path h="1327141" w="2772095">
                <a:moveTo>
                  <a:pt x="0" y="0"/>
                </a:moveTo>
                <a:lnTo>
                  <a:pt x="2772095" y="0"/>
                </a:lnTo>
                <a:lnTo>
                  <a:pt x="2772095" y="1327141"/>
                </a:lnTo>
                <a:lnTo>
                  <a:pt x="0" y="1327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62164" y="-751014"/>
            <a:ext cx="2459600" cy="1607963"/>
          </a:xfrm>
          <a:custGeom>
            <a:avLst/>
            <a:gdLst/>
            <a:ahLst/>
            <a:cxnLst/>
            <a:rect r="r" b="b" t="t" l="l"/>
            <a:pathLst>
              <a:path h="1607963" w="2459600">
                <a:moveTo>
                  <a:pt x="0" y="0"/>
                </a:moveTo>
                <a:lnTo>
                  <a:pt x="2459600" y="0"/>
                </a:lnTo>
                <a:lnTo>
                  <a:pt x="2459600" y="1607963"/>
                </a:lnTo>
                <a:lnTo>
                  <a:pt x="0" y="1607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754255" y="8905272"/>
            <a:ext cx="1892808" cy="4114800"/>
          </a:xfrm>
          <a:custGeom>
            <a:avLst/>
            <a:gdLst/>
            <a:ahLst/>
            <a:cxnLst/>
            <a:rect r="r" b="b" t="t" l="l"/>
            <a:pathLst>
              <a:path h="4114800" w="1892808">
                <a:moveTo>
                  <a:pt x="1892808" y="0"/>
                </a:moveTo>
                <a:lnTo>
                  <a:pt x="0" y="0"/>
                </a:lnTo>
                <a:lnTo>
                  <a:pt x="0" y="4114800"/>
                </a:lnTo>
                <a:lnTo>
                  <a:pt x="1892808" y="4114800"/>
                </a:lnTo>
                <a:lnTo>
                  <a:pt x="189280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915" y="3251429"/>
            <a:ext cx="12613359" cy="6006871"/>
          </a:xfrm>
          <a:custGeom>
            <a:avLst/>
            <a:gdLst/>
            <a:ahLst/>
            <a:cxnLst/>
            <a:rect r="r" b="b" t="t" l="l"/>
            <a:pathLst>
              <a:path h="6006871" w="12613359">
                <a:moveTo>
                  <a:pt x="0" y="0"/>
                </a:moveTo>
                <a:lnTo>
                  <a:pt x="12613359" y="0"/>
                </a:lnTo>
                <a:lnTo>
                  <a:pt x="12613359" y="6006871"/>
                </a:lnTo>
                <a:lnTo>
                  <a:pt x="0" y="60068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752174"/>
            <a:ext cx="8802071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Univariate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5499" y="1806929"/>
            <a:ext cx="82685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Analysis on each column separately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03274" y="569101"/>
            <a:ext cx="4085227" cy="3833398"/>
          </a:xfrm>
          <a:custGeom>
            <a:avLst/>
            <a:gdLst/>
            <a:ahLst/>
            <a:cxnLst/>
            <a:rect r="r" b="b" t="t" l="l"/>
            <a:pathLst>
              <a:path h="3833398" w="4085227">
                <a:moveTo>
                  <a:pt x="0" y="0"/>
                </a:moveTo>
                <a:lnTo>
                  <a:pt x="4085227" y="0"/>
                </a:lnTo>
                <a:lnTo>
                  <a:pt x="4085227" y="3833397"/>
                </a:lnTo>
                <a:lnTo>
                  <a:pt x="0" y="3833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46179" y="9363857"/>
            <a:ext cx="31078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Count by Make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06711" y="4519930"/>
            <a:ext cx="285258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Transmission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distribution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DAGe6KVlW7o</dc:identifier>
  <dcterms:modified xsi:type="dcterms:W3CDTF">2011-08-01T06:04:30Z</dcterms:modified>
  <cp:revision>1</cp:revision>
  <dc:title>Norquest college</dc:title>
</cp:coreProperties>
</file>